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3"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7"/>
    <p:restoredTop sz="96327"/>
  </p:normalViewPr>
  <p:slideViewPr>
    <p:cSldViewPr snapToGrid="0">
      <p:cViewPr varScale="1">
        <p:scale>
          <a:sx n="92" d="100"/>
          <a:sy n="92" d="100"/>
        </p:scale>
        <p:origin x="200" y="14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10/11/22</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317223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10/11/22</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585384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10/11/22</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43101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10/11/22</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030851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10/11/22</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068159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10/11/22</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594812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10/11/22</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755519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10/11/22</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606801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10/11/22</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604682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10/11/22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91753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10/11/22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046886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10/11/22</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796507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10/11/22</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106548052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01" r:id="rId5"/>
    <p:sldLayoutId id="2147483702" r:id="rId6"/>
    <p:sldLayoutId id="2147483708" r:id="rId7"/>
    <p:sldLayoutId id="2147483703" r:id="rId8"/>
    <p:sldLayoutId id="2147483704" r:id="rId9"/>
    <p:sldLayoutId id="2147483705" r:id="rId10"/>
    <p:sldLayoutId id="2147483706" r:id="rId11"/>
    <p:sldLayoutId id="2147483707"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3" descr="Paint in motion from the bottom of the view">
            <a:extLst>
              <a:ext uri="{FF2B5EF4-FFF2-40B4-BE49-F238E27FC236}">
                <a16:creationId xmlns:a16="http://schemas.microsoft.com/office/drawing/2014/main" id="{17414251-D1BA-D795-D5FC-A973B28BB17C}"/>
              </a:ext>
            </a:extLst>
          </p:cNvPr>
          <p:cNvPicPr>
            <a:picLocks noChangeAspect="1"/>
          </p:cNvPicPr>
          <p:nvPr/>
        </p:nvPicPr>
        <p:blipFill rotWithShape="1">
          <a:blip r:embed="rId2"/>
          <a:srcRect l="26044" r="17874" b="-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3" name="Subtitle 2">
            <a:extLst>
              <a:ext uri="{FF2B5EF4-FFF2-40B4-BE49-F238E27FC236}">
                <a16:creationId xmlns:a16="http://schemas.microsoft.com/office/drawing/2014/main" id="{60216B82-D3CD-5499-F484-64AE26D5B6EF}"/>
              </a:ext>
            </a:extLst>
          </p:cNvPr>
          <p:cNvSpPr>
            <a:spLocks noGrp="1"/>
          </p:cNvSpPr>
          <p:nvPr>
            <p:ph type="subTitle" idx="1"/>
          </p:nvPr>
        </p:nvSpPr>
        <p:spPr>
          <a:xfrm>
            <a:off x="643467" y="1749287"/>
            <a:ext cx="11157236" cy="326648"/>
          </a:xfrm>
        </p:spPr>
        <p:txBody>
          <a:bodyPr>
            <a:normAutofit fontScale="92500" lnSpcReduction="10000"/>
          </a:bodyPr>
          <a:lstStyle/>
          <a:p>
            <a:r>
              <a:rPr lang="en-US" sz="1800" cap="none" dirty="0">
                <a:latin typeface="Calibri" panose="020F0502020204030204" pitchFamily="34" charset="0"/>
                <a:cs typeface="Calibri" panose="020F0502020204030204" pitchFamily="34" charset="0"/>
              </a:rPr>
              <a:t>Louisiana Tech University • Melanie Moore Koskie, William B </a:t>
            </a:r>
            <a:r>
              <a:rPr lang="en-US" sz="1800" cap="none" dirty="0" err="1">
                <a:latin typeface="Calibri" panose="020F0502020204030204" pitchFamily="34" charset="0"/>
                <a:cs typeface="Calibri" panose="020F0502020204030204" pitchFamily="34" charset="0"/>
              </a:rPr>
              <a:t>Locander</a:t>
            </a:r>
            <a:r>
              <a:rPr lang="en-US" sz="1800" cap="none" dirty="0">
                <a:latin typeface="Calibri" panose="020F0502020204030204" pitchFamily="34" charset="0"/>
                <a:cs typeface="Calibri" panose="020F0502020204030204" pitchFamily="34" charset="0"/>
              </a:rPr>
              <a:t> • mko010@latech.edu</a:t>
            </a:r>
          </a:p>
        </p:txBody>
      </p:sp>
      <p:sp>
        <p:nvSpPr>
          <p:cNvPr id="5" name="TextBox 4">
            <a:extLst>
              <a:ext uri="{FF2B5EF4-FFF2-40B4-BE49-F238E27FC236}">
                <a16:creationId xmlns:a16="http://schemas.microsoft.com/office/drawing/2014/main" id="{7DAC1528-D981-3D22-50C9-625A8218DF1B}"/>
              </a:ext>
            </a:extLst>
          </p:cNvPr>
          <p:cNvSpPr txBox="1"/>
          <p:nvPr/>
        </p:nvSpPr>
        <p:spPr>
          <a:xfrm>
            <a:off x="643468" y="2570205"/>
            <a:ext cx="5585748" cy="3539430"/>
          </a:xfrm>
          <a:prstGeom prst="rect">
            <a:avLst/>
          </a:prstGeom>
          <a:noFill/>
        </p:spPr>
        <p:txBody>
          <a:bodyPr wrap="square" rtlCol="0">
            <a:spAutoFit/>
          </a:bodyPr>
          <a:lstStyle/>
          <a:p>
            <a:r>
              <a:rPr lang="en-US" sz="3200" dirty="0">
                <a:latin typeface="Calibri" panose="020F0502020204030204" pitchFamily="34" charset="0"/>
                <a:cs typeface="Calibri" panose="020F0502020204030204" pitchFamily="34" charset="0"/>
              </a:rPr>
              <a:t>Research Questions</a:t>
            </a:r>
          </a:p>
          <a:p>
            <a:pPr marL="457200" indent="-457200">
              <a:buFont typeface="Arial" panose="020B0604020202020204" pitchFamily="34" charset="0"/>
              <a:buChar char="•"/>
            </a:pPr>
            <a:r>
              <a:rPr lang="en-US" sz="3200" dirty="0">
                <a:latin typeface="Calibri" panose="020F0502020204030204" pitchFamily="34" charset="0"/>
                <a:cs typeface="Calibri" panose="020F0502020204030204" pitchFamily="34" charset="0"/>
              </a:rPr>
              <a:t>Are people grateful for cool brands?</a:t>
            </a:r>
          </a:p>
          <a:p>
            <a:pPr marL="457200" indent="-457200">
              <a:buFont typeface="Arial" panose="020B0604020202020204" pitchFamily="34" charset="0"/>
              <a:buChar char="•"/>
            </a:pPr>
            <a:endParaRPr lang="en-US" sz="3200" dirty="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3200" dirty="0">
                <a:latin typeface="Calibri" panose="020F0502020204030204" pitchFamily="34" charset="0"/>
                <a:cs typeface="Calibri" panose="020F0502020204030204" pitchFamily="34" charset="0"/>
              </a:rPr>
              <a:t>Does gratitude for these cool brands positively affect consumer reactions?</a:t>
            </a:r>
          </a:p>
        </p:txBody>
      </p:sp>
      <p:sp>
        <p:nvSpPr>
          <p:cNvPr id="2" name="Title 1">
            <a:extLst>
              <a:ext uri="{FF2B5EF4-FFF2-40B4-BE49-F238E27FC236}">
                <a16:creationId xmlns:a16="http://schemas.microsoft.com/office/drawing/2014/main" id="{1F3FD2BD-82E5-D871-8C88-EFC5460DC70E}"/>
              </a:ext>
            </a:extLst>
          </p:cNvPr>
          <p:cNvSpPr>
            <a:spLocks noGrp="1"/>
          </p:cNvSpPr>
          <p:nvPr>
            <p:ph type="ctrTitle"/>
          </p:nvPr>
        </p:nvSpPr>
        <p:spPr>
          <a:xfrm>
            <a:off x="643467" y="395416"/>
            <a:ext cx="10860673" cy="1353871"/>
          </a:xfrm>
        </p:spPr>
        <p:txBody>
          <a:bodyPr>
            <a:normAutofit/>
          </a:bodyPr>
          <a:lstStyle/>
          <a:p>
            <a:r>
              <a:rPr lang="en-US" b="1" dirty="0">
                <a:solidFill>
                  <a:schemeClr val="accent5"/>
                </a:solidFill>
                <a:latin typeface="Calibri" panose="020F0502020204030204" pitchFamily="34" charset="0"/>
                <a:cs typeface="Calibri" panose="020F0502020204030204" pitchFamily="34" charset="0"/>
              </a:rPr>
              <a:t>THANK YOU FOR BEING COOL </a:t>
            </a:r>
            <a:br>
              <a:rPr lang="en-US" dirty="0">
                <a:solidFill>
                  <a:schemeClr val="accent5"/>
                </a:solidFill>
                <a:latin typeface="Calibri" panose="020F0502020204030204" pitchFamily="34" charset="0"/>
                <a:cs typeface="Calibri" panose="020F0502020204030204" pitchFamily="34" charset="0"/>
              </a:rPr>
            </a:br>
            <a:r>
              <a:rPr lang="en-US" sz="4000" dirty="0">
                <a:solidFill>
                  <a:schemeClr val="accent5"/>
                </a:solidFill>
                <a:latin typeface="Calibri" panose="020F0502020204030204" pitchFamily="34" charset="0"/>
                <a:cs typeface="Calibri" panose="020F0502020204030204" pitchFamily="34" charset="0"/>
              </a:rPr>
              <a:t>An exploration of gratitude toward cool brands</a:t>
            </a:r>
          </a:p>
        </p:txBody>
      </p:sp>
    </p:spTree>
    <p:extLst>
      <p:ext uri="{BB962C8B-B14F-4D97-AF65-F5344CB8AC3E}">
        <p14:creationId xmlns:p14="http://schemas.microsoft.com/office/powerpoint/2010/main" val="1639652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2B374-6175-EEC4-49B7-2149ADDEEE66}"/>
              </a:ext>
            </a:extLst>
          </p:cNvPr>
          <p:cNvSpPr>
            <a:spLocks noGrp="1"/>
          </p:cNvSpPr>
          <p:nvPr>
            <p:ph type="title"/>
          </p:nvPr>
        </p:nvSpPr>
        <p:spPr/>
        <p:txBody>
          <a:bodyPr anchor="t"/>
          <a:lstStyle/>
          <a:p>
            <a:r>
              <a:rPr lang="en-US" b="1" dirty="0">
                <a:solidFill>
                  <a:schemeClr val="accent6"/>
                </a:solidFill>
                <a:latin typeface="Calibri" panose="020F0502020204030204" pitchFamily="34" charset="0"/>
                <a:cs typeface="Calibri" panose="020F0502020204030204" pitchFamily="34" charset="0"/>
              </a:rPr>
              <a:t>What do we mean by cool? By gratitude?</a:t>
            </a:r>
          </a:p>
        </p:txBody>
      </p:sp>
      <p:sp>
        <p:nvSpPr>
          <p:cNvPr id="3" name="Content Placeholder 2">
            <a:extLst>
              <a:ext uri="{FF2B5EF4-FFF2-40B4-BE49-F238E27FC236}">
                <a16:creationId xmlns:a16="http://schemas.microsoft.com/office/drawing/2014/main" id="{2FACF977-8003-0A58-D31B-456C90AA2300}"/>
              </a:ext>
            </a:extLst>
          </p:cNvPr>
          <p:cNvSpPr>
            <a:spLocks noGrp="1"/>
          </p:cNvSpPr>
          <p:nvPr>
            <p:ph idx="1"/>
          </p:nvPr>
        </p:nvSpPr>
        <p:spPr>
          <a:xfrm>
            <a:off x="838200" y="1690688"/>
            <a:ext cx="10515600" cy="4481512"/>
          </a:xfrm>
        </p:spPr>
        <p:txBody>
          <a:bodyPr>
            <a:normAutofit fontScale="85000" lnSpcReduction="20000"/>
          </a:bodyPr>
          <a:lstStyle/>
          <a:p>
            <a:r>
              <a:rPr lang="en-US" dirty="0">
                <a:effectLst/>
                <a:latin typeface="Calibri" panose="020F0502020204030204" pitchFamily="34" charset="0"/>
                <a:cs typeface="Calibri" panose="020F0502020204030204" pitchFamily="34" charset="0"/>
              </a:rPr>
              <a:t>Coolness is a </a:t>
            </a:r>
            <a:r>
              <a:rPr lang="en-US" i="1" dirty="0">
                <a:effectLst/>
                <a:latin typeface="Calibri" panose="020F0502020204030204" pitchFamily="34" charset="0"/>
                <a:cs typeface="Calibri" panose="020F0502020204030204" pitchFamily="34" charset="0"/>
              </a:rPr>
              <a:t>subjective</a:t>
            </a:r>
            <a:r>
              <a:rPr lang="en-US" dirty="0">
                <a:effectLst/>
                <a:latin typeface="Calibri" panose="020F0502020204030204" pitchFamily="34" charset="0"/>
                <a:cs typeface="Calibri" panose="020F0502020204030204" pitchFamily="34" charset="0"/>
              </a:rPr>
              <a:t> and </a:t>
            </a:r>
            <a:r>
              <a:rPr lang="en-US" i="1" dirty="0">
                <a:effectLst/>
                <a:latin typeface="Calibri" panose="020F0502020204030204" pitchFamily="34" charset="0"/>
                <a:cs typeface="Calibri" panose="020F0502020204030204" pitchFamily="34" charset="0"/>
              </a:rPr>
              <a:t>dynamic</a:t>
            </a:r>
            <a:r>
              <a:rPr lang="en-US" dirty="0">
                <a:effectLst/>
                <a:latin typeface="Calibri" panose="020F0502020204030204" pitchFamily="34" charset="0"/>
                <a:cs typeface="Calibri" panose="020F0502020204030204" pitchFamily="34" charset="0"/>
              </a:rPr>
              <a:t> socially constructed </a:t>
            </a:r>
            <a:r>
              <a:rPr lang="en-US" i="1" dirty="0">
                <a:effectLst/>
                <a:latin typeface="Calibri" panose="020F0502020204030204" pitchFamily="34" charset="0"/>
                <a:cs typeface="Calibri" panose="020F0502020204030204" pitchFamily="34" charset="0"/>
              </a:rPr>
              <a:t>positive</a:t>
            </a:r>
            <a:r>
              <a:rPr lang="en-US" dirty="0">
                <a:effectLst/>
                <a:latin typeface="Calibri" panose="020F0502020204030204" pitchFamily="34" charset="0"/>
                <a:cs typeface="Calibri" panose="020F0502020204030204" pitchFamily="34" charset="0"/>
              </a:rPr>
              <a:t> trait attributed to cultural objects (like brands) inferred to be appropriately </a:t>
            </a:r>
            <a:r>
              <a:rPr lang="en-US" i="1" dirty="0">
                <a:effectLst/>
                <a:latin typeface="Calibri" panose="020F0502020204030204" pitchFamily="34" charset="0"/>
                <a:cs typeface="Calibri" panose="020F0502020204030204" pitchFamily="34" charset="0"/>
              </a:rPr>
              <a:t>autonomous</a:t>
            </a:r>
            <a:r>
              <a:rPr lang="en-US" dirty="0">
                <a:effectLst/>
                <a:latin typeface="Calibri" panose="020F0502020204030204" pitchFamily="34" charset="0"/>
                <a:cs typeface="Calibri" panose="020F0502020204030204" pitchFamily="34" charset="0"/>
              </a:rPr>
              <a:t>. </a:t>
            </a:r>
            <a:r>
              <a:rPr lang="en-US" sz="2100" dirty="0">
                <a:effectLst/>
                <a:latin typeface="Calibri" panose="020F0502020204030204" pitchFamily="34" charset="0"/>
                <a:cs typeface="Calibri" panose="020F0502020204030204" pitchFamily="34" charset="0"/>
              </a:rPr>
              <a:t>(Warren and Campbell 2014)</a:t>
            </a:r>
          </a:p>
          <a:p>
            <a:pPr marL="0" indent="0">
              <a:buNone/>
            </a:pPr>
            <a:endParaRPr lang="en-US" sz="2100" dirty="0">
              <a:effectLst/>
              <a:latin typeface="Calibri" panose="020F0502020204030204" pitchFamily="34" charset="0"/>
              <a:cs typeface="Calibri" panose="020F0502020204030204" pitchFamily="34" charset="0"/>
            </a:endParaRPr>
          </a:p>
          <a:p>
            <a:r>
              <a:rPr lang="en-US" dirty="0">
                <a:effectLst/>
                <a:latin typeface="Calibri" panose="020F0502020204030204" pitchFamily="34" charset="0"/>
                <a:cs typeface="Calibri" panose="020F0502020204030204" pitchFamily="34" charset="0"/>
              </a:rPr>
              <a:t>Characteristics of brand coolness </a:t>
            </a:r>
            <a:r>
              <a:rPr lang="en-US" sz="2200" dirty="0">
                <a:effectLst/>
                <a:latin typeface="Calibri" panose="020F0502020204030204" pitchFamily="34" charset="0"/>
                <a:cs typeface="Calibri" panose="020F0502020204030204" pitchFamily="34" charset="0"/>
              </a:rPr>
              <a:t>(Warren et al., 2019)</a:t>
            </a:r>
          </a:p>
          <a:p>
            <a:pPr lvl="1"/>
            <a:r>
              <a:rPr lang="en-US" i="1" dirty="0">
                <a:effectLst/>
                <a:latin typeface="Calibri" panose="020F0502020204030204" pitchFamily="34" charset="0"/>
                <a:cs typeface="Calibri" panose="020F0502020204030204" pitchFamily="34" charset="0"/>
              </a:rPr>
              <a:t>Original, Authentic, Rebellious, Subcultural, Energetic, Extraordinary, Aesthetically Appealing, High Status, Popular, and Iconic</a:t>
            </a:r>
          </a:p>
          <a:p>
            <a:pPr marL="457200" lvl="1" indent="0">
              <a:buNone/>
            </a:pPr>
            <a:endParaRPr lang="en-US" i="1" dirty="0">
              <a:effectLst/>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Brand gratitude is an </a:t>
            </a:r>
            <a:r>
              <a:rPr lang="en-US" i="1" dirty="0">
                <a:latin typeface="Calibri" panose="020F0502020204030204" pitchFamily="34" charset="0"/>
                <a:cs typeface="Calibri" panose="020F0502020204030204" pitchFamily="34" charset="0"/>
              </a:rPr>
              <a:t>appreciation</a:t>
            </a:r>
            <a:r>
              <a:rPr lang="en-US" dirty="0">
                <a:latin typeface="Calibri" panose="020F0502020204030204" pitchFamily="34" charset="0"/>
                <a:cs typeface="Calibri" panose="020F0502020204030204" pitchFamily="34" charset="0"/>
              </a:rPr>
              <a:t> and a </a:t>
            </a:r>
            <a:r>
              <a:rPr lang="en-US" i="1" dirty="0">
                <a:latin typeface="Calibri" panose="020F0502020204030204" pitchFamily="34" charset="0"/>
                <a:cs typeface="Calibri" panose="020F0502020204030204" pitchFamily="34" charset="0"/>
              </a:rPr>
              <a:t>sense of goodwill </a:t>
            </a:r>
            <a:r>
              <a:rPr lang="en-US" dirty="0">
                <a:latin typeface="Calibri" panose="020F0502020204030204" pitchFamily="34" charset="0"/>
                <a:cs typeface="Calibri" panose="020F0502020204030204" pitchFamily="34" charset="0"/>
              </a:rPr>
              <a:t>toward a brand that </a:t>
            </a:r>
            <a:r>
              <a:rPr lang="en-US" i="1" dirty="0">
                <a:latin typeface="Calibri" panose="020F0502020204030204" pitchFamily="34" charset="0"/>
                <a:cs typeface="Calibri" panose="020F0502020204030204" pitchFamily="34" charset="0"/>
              </a:rPr>
              <a:t>motivates the consumer </a:t>
            </a:r>
            <a:r>
              <a:rPr lang="en-US" dirty="0">
                <a:latin typeface="Calibri" panose="020F0502020204030204" pitchFamily="34" charset="0"/>
                <a:cs typeface="Calibri" panose="020F0502020204030204" pitchFamily="34" charset="0"/>
              </a:rPr>
              <a:t>to act in a way that </a:t>
            </a:r>
            <a:r>
              <a:rPr lang="en-US" i="1" dirty="0">
                <a:latin typeface="Calibri" panose="020F0502020204030204" pitchFamily="34" charset="0"/>
                <a:cs typeface="Calibri" panose="020F0502020204030204" pitchFamily="34" charset="0"/>
              </a:rPr>
              <a:t>benefits the brand</a:t>
            </a:r>
            <a:r>
              <a:rPr lang="en-US" dirty="0">
                <a:latin typeface="Calibri" panose="020F0502020204030204" pitchFamily="34" charset="0"/>
                <a:cs typeface="Calibri" panose="020F0502020204030204" pitchFamily="34" charset="0"/>
              </a:rPr>
              <a:t>.</a:t>
            </a:r>
            <a:r>
              <a:rPr lang="en-US" sz="1900" dirty="0">
                <a:latin typeface="Calibri" panose="020F0502020204030204" pitchFamily="34" charset="0"/>
                <a:cs typeface="Calibri" panose="020F0502020204030204" pitchFamily="34" charset="0"/>
              </a:rPr>
              <a:t> (adapted Fitzgerald, 1998)</a:t>
            </a:r>
          </a:p>
          <a:p>
            <a:pPr marL="0" indent="0">
              <a:buNone/>
            </a:pPr>
            <a:endParaRPr lang="en-US" sz="1100"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Essential elements of the emotion of gratitude </a:t>
            </a:r>
            <a:r>
              <a:rPr lang="en-US" sz="2200" dirty="0">
                <a:latin typeface="Calibri" panose="020F0502020204030204" pitchFamily="34" charset="0"/>
                <a:cs typeface="Calibri" panose="020F0502020204030204" pitchFamily="34" charset="0"/>
              </a:rPr>
              <a:t>(Roberts, 2004)</a:t>
            </a:r>
          </a:p>
          <a:p>
            <a:pPr lvl="1"/>
            <a:r>
              <a:rPr lang="en-US" i="1" dirty="0">
                <a:latin typeface="Calibri" panose="020F0502020204030204" pitchFamily="34" charset="0"/>
                <a:cs typeface="Calibri" panose="020F0502020204030204" pitchFamily="34" charset="0"/>
              </a:rPr>
              <a:t>Benefactor </a:t>
            </a:r>
            <a:r>
              <a:rPr lang="en-US" dirty="0">
                <a:latin typeface="Calibri" panose="020F0502020204030204" pitchFamily="34" charset="0"/>
                <a:cs typeface="Calibri" panose="020F0502020204030204" pitchFamily="34" charset="0"/>
              </a:rPr>
              <a:t>(cool brand), </a:t>
            </a:r>
            <a:r>
              <a:rPr lang="en-US" i="1" dirty="0">
                <a:latin typeface="Calibri" panose="020F0502020204030204" pitchFamily="34" charset="0"/>
                <a:cs typeface="Calibri" panose="020F0502020204030204" pitchFamily="34" charset="0"/>
              </a:rPr>
              <a:t>Beneficiary</a:t>
            </a:r>
            <a:r>
              <a:rPr lang="en-US" dirty="0">
                <a:latin typeface="Calibri" panose="020F0502020204030204" pitchFamily="34" charset="0"/>
                <a:cs typeface="Calibri" panose="020F0502020204030204" pitchFamily="34" charset="0"/>
              </a:rPr>
              <a:t> (consumer), </a:t>
            </a:r>
            <a:r>
              <a:rPr lang="en-US" i="1" dirty="0">
                <a:latin typeface="Calibri" panose="020F0502020204030204" pitchFamily="34" charset="0"/>
                <a:cs typeface="Calibri" panose="020F0502020204030204" pitchFamily="34" charset="0"/>
              </a:rPr>
              <a:t>Benefit </a:t>
            </a:r>
            <a:r>
              <a:rPr lang="en-US" dirty="0">
                <a:latin typeface="Calibri" panose="020F0502020204030204" pitchFamily="34" charset="0"/>
                <a:cs typeface="Calibri" panose="020F0502020204030204" pitchFamily="34" charset="0"/>
              </a:rPr>
              <a:t>(cool brand characteristic)</a:t>
            </a:r>
          </a:p>
          <a:p>
            <a:pPr lvl="1"/>
            <a:endParaRPr lang="en-US" sz="13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295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4E3D2-9492-3529-4D86-052ADF87715D}"/>
              </a:ext>
            </a:extLst>
          </p:cNvPr>
          <p:cNvSpPr>
            <a:spLocks noGrp="1"/>
          </p:cNvSpPr>
          <p:nvPr>
            <p:ph type="title"/>
          </p:nvPr>
        </p:nvSpPr>
        <p:spPr/>
        <p:txBody>
          <a:bodyPr anchor="t"/>
          <a:lstStyle/>
          <a:p>
            <a:r>
              <a:rPr lang="en-US" b="1" dirty="0">
                <a:solidFill>
                  <a:schemeClr val="accent6"/>
                </a:solidFill>
                <a:latin typeface="Calibri" panose="020F0502020204030204" pitchFamily="34" charset="0"/>
                <a:cs typeface="Calibri" panose="020F0502020204030204" pitchFamily="34" charset="0"/>
              </a:rPr>
              <a:t>What we know</a:t>
            </a:r>
          </a:p>
        </p:txBody>
      </p:sp>
      <p:sp>
        <p:nvSpPr>
          <p:cNvPr id="3" name="Content Placeholder 2">
            <a:extLst>
              <a:ext uri="{FF2B5EF4-FFF2-40B4-BE49-F238E27FC236}">
                <a16:creationId xmlns:a16="http://schemas.microsoft.com/office/drawing/2014/main" id="{C236FFF5-9476-C3EE-2B7D-B4FC3F59D11B}"/>
              </a:ext>
            </a:extLst>
          </p:cNvPr>
          <p:cNvSpPr>
            <a:spLocks noGrp="1"/>
          </p:cNvSpPr>
          <p:nvPr>
            <p:ph sz="half" idx="1"/>
          </p:nvPr>
        </p:nvSpPr>
        <p:spPr>
          <a:xfrm>
            <a:off x="838200" y="1690688"/>
            <a:ext cx="10369378" cy="4481512"/>
          </a:xfrm>
        </p:spPr>
        <p:txBody>
          <a:bodyPr>
            <a:normAutofit/>
          </a:bodyPr>
          <a:lstStyle/>
          <a:p>
            <a:r>
              <a:rPr lang="en-US" dirty="0">
                <a:latin typeface="Calibri" panose="020F0502020204030204" pitchFamily="34" charset="0"/>
                <a:cs typeface="Calibri" panose="020F0502020204030204" pitchFamily="34" charset="0"/>
              </a:rPr>
              <a:t>Positive consumer outcomes are associated with both </a:t>
            </a:r>
            <a:r>
              <a:rPr lang="en-US" i="1" dirty="0">
                <a:latin typeface="Calibri" panose="020F0502020204030204" pitchFamily="34" charset="0"/>
                <a:cs typeface="Calibri" panose="020F0502020204030204" pitchFamily="34" charset="0"/>
              </a:rPr>
              <a:t>brand coolness </a:t>
            </a:r>
            <a:r>
              <a:rPr lang="en-US" dirty="0">
                <a:latin typeface="Calibri" panose="020F0502020204030204" pitchFamily="34" charset="0"/>
                <a:cs typeface="Calibri" panose="020F0502020204030204" pitchFamily="34" charset="0"/>
              </a:rPr>
              <a:t>(Warren et al. 2019) and </a:t>
            </a:r>
            <a:r>
              <a:rPr lang="en-US" i="1" dirty="0">
                <a:latin typeface="Calibri" panose="020F0502020204030204" pitchFamily="34" charset="0"/>
                <a:cs typeface="Calibri" panose="020F0502020204030204" pitchFamily="34" charset="0"/>
              </a:rPr>
              <a:t>gratitude</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Palmatier</a:t>
            </a:r>
            <a:r>
              <a:rPr lang="en-US" dirty="0">
                <a:latin typeface="Calibri" panose="020F0502020204030204" pitchFamily="34" charset="0"/>
                <a:cs typeface="Calibri" panose="020F0502020204030204" pitchFamily="34" charset="0"/>
              </a:rPr>
              <a:t> et al. 2009)</a:t>
            </a:r>
          </a:p>
          <a:p>
            <a:pPr lvl="1"/>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The indirect effect of gratitude on positive consumer outcomes has been demonstrated in a number of contexts:</a:t>
            </a:r>
          </a:p>
          <a:p>
            <a:pPr lvl="1"/>
            <a:r>
              <a:rPr lang="en-US" i="1" dirty="0">
                <a:latin typeface="Calibri" panose="020F0502020204030204" pitchFamily="34" charset="0"/>
                <a:cs typeface="Calibri" panose="020F0502020204030204" pitchFamily="34" charset="0"/>
              </a:rPr>
              <a:t>frontline employees (Bock, </a:t>
            </a:r>
            <a:r>
              <a:rPr lang="en-US" i="1" dirty="0" err="1">
                <a:latin typeface="Calibri" panose="020F0502020204030204" pitchFamily="34" charset="0"/>
                <a:cs typeface="Calibri" panose="020F0502020204030204" pitchFamily="34" charset="0"/>
              </a:rPr>
              <a:t>Folse</a:t>
            </a:r>
            <a:r>
              <a:rPr lang="en-US" i="1" dirty="0">
                <a:latin typeface="Calibri" panose="020F0502020204030204" pitchFamily="34" charset="0"/>
                <a:cs typeface="Calibri" panose="020F0502020204030204" pitchFamily="34" charset="0"/>
              </a:rPr>
              <a:t>, and Black, 2016), relationship marketing initiatives (</a:t>
            </a:r>
            <a:r>
              <a:rPr lang="en-US" i="1" dirty="0" err="1">
                <a:latin typeface="Calibri" panose="020F0502020204030204" pitchFamily="34" charset="0"/>
                <a:cs typeface="Calibri" panose="020F0502020204030204" pitchFamily="34" charset="0"/>
              </a:rPr>
              <a:t>Palmatier</a:t>
            </a:r>
            <a:r>
              <a:rPr lang="en-US" i="1" dirty="0">
                <a:latin typeface="Calibri" panose="020F0502020204030204" pitchFamily="34" charset="0"/>
                <a:cs typeface="Calibri" panose="020F0502020204030204" pitchFamily="34" charset="0"/>
              </a:rPr>
              <a:t> et al., 2009), loyalty programs (Steinhoff and </a:t>
            </a:r>
            <a:r>
              <a:rPr lang="en-US" i="1" dirty="0" err="1">
                <a:latin typeface="Calibri" panose="020F0502020204030204" pitchFamily="34" charset="0"/>
                <a:cs typeface="Calibri" panose="020F0502020204030204" pitchFamily="34" charset="0"/>
              </a:rPr>
              <a:t>Palmatier</a:t>
            </a:r>
            <a:r>
              <a:rPr lang="en-US" i="1" dirty="0">
                <a:latin typeface="Calibri" panose="020F0502020204030204" pitchFamily="34" charset="0"/>
                <a:cs typeface="Calibri" panose="020F0502020204030204" pitchFamily="34" charset="0"/>
              </a:rPr>
              <a:t>, 2016), CSR initiatives (Romani, </a:t>
            </a:r>
            <a:r>
              <a:rPr lang="en-US" i="1" dirty="0" err="1">
                <a:latin typeface="Calibri" panose="020F0502020204030204" pitchFamily="34" charset="0"/>
                <a:cs typeface="Calibri" panose="020F0502020204030204" pitchFamily="34" charset="0"/>
              </a:rPr>
              <a:t>Grappi</a:t>
            </a:r>
            <a:r>
              <a:rPr lang="en-US" i="1" dirty="0">
                <a:latin typeface="Calibri" panose="020F0502020204030204" pitchFamily="34" charset="0"/>
                <a:cs typeface="Calibri" panose="020F0502020204030204" pitchFamily="34" charset="0"/>
              </a:rPr>
              <a:t>, and </a:t>
            </a:r>
            <a:r>
              <a:rPr lang="en-US" i="1" dirty="0" err="1">
                <a:latin typeface="Calibri" panose="020F0502020204030204" pitchFamily="34" charset="0"/>
                <a:cs typeface="Calibri" panose="020F0502020204030204" pitchFamily="34" charset="0"/>
              </a:rPr>
              <a:t>Bagozzi</a:t>
            </a:r>
            <a:r>
              <a:rPr lang="en-US" i="1" dirty="0">
                <a:latin typeface="Calibri" panose="020F0502020204030204" pitchFamily="34" charset="0"/>
                <a:cs typeface="Calibri" panose="020F0502020204030204" pitchFamily="34" charset="0"/>
              </a:rPr>
              <a:t>, 2013), marketing communications (Bridger and Wood, 2017), B2B services (</a:t>
            </a:r>
            <a:r>
              <a:rPr lang="en-US" i="1" dirty="0" err="1">
                <a:latin typeface="Calibri" panose="020F0502020204030204" pitchFamily="34" charset="0"/>
                <a:cs typeface="Calibri" panose="020F0502020204030204" pitchFamily="34" charset="0"/>
              </a:rPr>
              <a:t>Pelser</a:t>
            </a:r>
            <a:r>
              <a:rPr lang="en-US" i="1" dirty="0">
                <a:latin typeface="Calibri" panose="020F0502020204030204" pitchFamily="34" charset="0"/>
                <a:cs typeface="Calibri" panose="020F0502020204030204" pitchFamily="34" charset="0"/>
              </a:rPr>
              <a:t> et al., 2015), sales (Oakley et al., 2021) etc.</a:t>
            </a:r>
          </a:p>
          <a:p>
            <a:pPr marL="0" indent="0">
              <a:buNone/>
            </a:pPr>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62456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B682B-F1CB-575D-F0BB-8E0CC829FDAB}"/>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a:lstStyle>
          <a:p>
            <a:r>
              <a:rPr lang="en-US" b="1" dirty="0">
                <a:solidFill>
                  <a:schemeClr val="accent6"/>
                </a:solidFill>
                <a:latin typeface="Calibri" panose="020F0502020204030204" pitchFamily="34" charset="0"/>
                <a:cs typeface="Calibri" panose="020F0502020204030204" pitchFamily="34" charset="0"/>
              </a:rPr>
              <a:t>What we expect</a:t>
            </a:r>
          </a:p>
        </p:txBody>
      </p:sp>
      <p:sp>
        <p:nvSpPr>
          <p:cNvPr id="3" name="Content Placeholder 2">
            <a:extLst>
              <a:ext uri="{FF2B5EF4-FFF2-40B4-BE49-F238E27FC236}">
                <a16:creationId xmlns:a16="http://schemas.microsoft.com/office/drawing/2014/main" id="{774E39C8-CAF0-3FC6-414E-4874A9B2F521}"/>
              </a:ext>
            </a:extLst>
          </p:cNvPr>
          <p:cNvSpPr txBox="1">
            <a:spLocks/>
          </p:cNvSpPr>
          <p:nvPr/>
        </p:nvSpPr>
        <p:spPr>
          <a:xfrm>
            <a:off x="838199" y="1507524"/>
            <a:ext cx="10515601" cy="5160078"/>
          </a:xfrm>
          <a:prstGeom prst="rect">
            <a:avLst/>
          </a:prstGeom>
        </p:spPr>
        <p:txBody>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Calibri" panose="020F0502020204030204" pitchFamily="34" charset="0"/>
                <a:cs typeface="Calibri" panose="020F0502020204030204" pitchFamily="34" charset="0"/>
              </a:rPr>
              <a:t>Hypotheses:</a:t>
            </a:r>
          </a:p>
          <a:p>
            <a:pPr marL="0" indent="0">
              <a:buNone/>
            </a:pPr>
            <a:r>
              <a:rPr lang="en-US" dirty="0">
                <a:latin typeface="Calibri" panose="020F0502020204030204" pitchFamily="34" charset="0"/>
                <a:cs typeface="Calibri" panose="020F0502020204030204" pitchFamily="34" charset="0"/>
              </a:rPr>
              <a:t>H1: Gratitude will indirectly affect the relationship between each brand coolness characteristic (BCC) and positive word of mouth (WOM).</a:t>
            </a:r>
          </a:p>
          <a:p>
            <a:pPr marL="0" indent="0">
              <a:buNone/>
            </a:pPr>
            <a:r>
              <a:rPr lang="en-US" dirty="0">
                <a:latin typeface="Calibri" panose="020F0502020204030204" pitchFamily="34" charset="0"/>
                <a:cs typeface="Calibri" panose="020F0502020204030204" pitchFamily="34" charset="0"/>
              </a:rPr>
              <a:t>H2: Each BCC will be positively related to gratitude.</a:t>
            </a:r>
          </a:p>
          <a:p>
            <a:pPr marL="0" indent="0">
              <a:buNone/>
            </a:pPr>
            <a:r>
              <a:rPr lang="en-US" dirty="0">
                <a:latin typeface="Calibri" panose="020F0502020204030204" pitchFamily="34" charset="0"/>
                <a:cs typeface="Calibri" panose="020F0502020204030204" pitchFamily="34" charset="0"/>
              </a:rPr>
              <a:t>H3: For each BCC, gratitude will be positively related to WOM.</a:t>
            </a:r>
          </a:p>
        </p:txBody>
      </p:sp>
      <p:grpSp>
        <p:nvGrpSpPr>
          <p:cNvPr id="4" name="Group 3">
            <a:extLst>
              <a:ext uri="{FF2B5EF4-FFF2-40B4-BE49-F238E27FC236}">
                <a16:creationId xmlns:a16="http://schemas.microsoft.com/office/drawing/2014/main" id="{4B2537EB-CF72-A87A-F139-DCDA8643182A}"/>
              </a:ext>
            </a:extLst>
          </p:cNvPr>
          <p:cNvGrpSpPr>
            <a:grpSpLocks noChangeAspect="1"/>
          </p:cNvGrpSpPr>
          <p:nvPr/>
        </p:nvGrpSpPr>
        <p:grpSpPr>
          <a:xfrm>
            <a:off x="5103151" y="4412371"/>
            <a:ext cx="6764595" cy="2080504"/>
            <a:chOff x="174240" y="325271"/>
            <a:chExt cx="8455744" cy="2600630"/>
          </a:xfrm>
        </p:grpSpPr>
        <p:sp>
          <p:nvSpPr>
            <p:cNvPr id="5" name="Rectangle 4">
              <a:extLst>
                <a:ext uri="{FF2B5EF4-FFF2-40B4-BE49-F238E27FC236}">
                  <a16:creationId xmlns:a16="http://schemas.microsoft.com/office/drawing/2014/main" id="{BF117D51-3B63-D2BC-FE43-CFA92672E251}"/>
                </a:ext>
              </a:extLst>
            </p:cNvPr>
            <p:cNvSpPr/>
            <p:nvPr/>
          </p:nvSpPr>
          <p:spPr>
            <a:xfrm>
              <a:off x="174240" y="2001669"/>
              <a:ext cx="2359742" cy="924232"/>
            </a:xfrm>
            <a:prstGeom prst="rect">
              <a:avLst/>
            </a:prstGeom>
            <a:solidFill>
              <a:schemeClr val="accent4">
                <a:lumMod val="20000"/>
                <a:lumOff val="80000"/>
              </a:schemeClr>
            </a:solidFill>
            <a:ln w="22225">
              <a:solidFill>
                <a:schemeClr val="tx1"/>
              </a:solidFill>
            </a:ln>
          </p:spPr>
          <p:style>
            <a:lnRef idx="2">
              <a:schemeClr val="accent3"/>
            </a:lnRef>
            <a:fillRef idx="1">
              <a:schemeClr val="lt1"/>
            </a:fillRef>
            <a:effectRef idx="0">
              <a:schemeClr val="accent3"/>
            </a:effectRef>
            <a:fontRef idx="minor">
              <a:schemeClr val="dk1"/>
            </a:fontRef>
          </p:style>
          <p:txBody>
            <a:bodyPr rtlCol="0" anchor="ctr">
              <a:normAutofit/>
            </a:bodyPr>
            <a:lstStyle/>
            <a:p>
              <a:pPr algn="ctr"/>
              <a:r>
                <a:rPr lang="en-US" b="1" dirty="0"/>
                <a:t>Extraordinary</a:t>
              </a:r>
            </a:p>
          </p:txBody>
        </p:sp>
        <p:sp>
          <p:nvSpPr>
            <p:cNvPr id="6" name="Rectangle 5">
              <a:extLst>
                <a:ext uri="{FF2B5EF4-FFF2-40B4-BE49-F238E27FC236}">
                  <a16:creationId xmlns:a16="http://schemas.microsoft.com/office/drawing/2014/main" id="{59BDD7C5-6A14-FC58-9BD6-A67DADF07B44}"/>
                </a:ext>
              </a:extLst>
            </p:cNvPr>
            <p:cNvSpPr/>
            <p:nvPr/>
          </p:nvSpPr>
          <p:spPr>
            <a:xfrm>
              <a:off x="6270242" y="2001669"/>
              <a:ext cx="2359742" cy="924232"/>
            </a:xfrm>
            <a:prstGeom prst="rect">
              <a:avLst/>
            </a:prstGeom>
            <a:solidFill>
              <a:schemeClr val="accent4">
                <a:lumMod val="20000"/>
                <a:lumOff val="80000"/>
              </a:schemeClr>
            </a:solidFill>
            <a:ln w="22225">
              <a:solidFill>
                <a:schemeClr val="tx1"/>
              </a:solidFill>
            </a:ln>
          </p:spPr>
          <p:style>
            <a:lnRef idx="2">
              <a:schemeClr val="accent3"/>
            </a:lnRef>
            <a:fillRef idx="1">
              <a:schemeClr val="lt1"/>
            </a:fillRef>
            <a:effectRef idx="0">
              <a:schemeClr val="accent3"/>
            </a:effectRef>
            <a:fontRef idx="minor">
              <a:schemeClr val="dk1"/>
            </a:fontRef>
          </p:style>
          <p:txBody>
            <a:bodyPr rtlCol="0" anchor="ctr">
              <a:normAutofit/>
            </a:bodyPr>
            <a:lstStyle/>
            <a:p>
              <a:pPr algn="ctr"/>
              <a:r>
                <a:rPr lang="en-US" dirty="0"/>
                <a:t>Word of Mouth</a:t>
              </a:r>
            </a:p>
          </p:txBody>
        </p:sp>
        <p:sp>
          <p:nvSpPr>
            <p:cNvPr id="7" name="Rectangle 6">
              <a:extLst>
                <a:ext uri="{FF2B5EF4-FFF2-40B4-BE49-F238E27FC236}">
                  <a16:creationId xmlns:a16="http://schemas.microsoft.com/office/drawing/2014/main" id="{A44E8324-66BF-0117-21B0-B900790EA01B}"/>
                </a:ext>
              </a:extLst>
            </p:cNvPr>
            <p:cNvSpPr/>
            <p:nvPr/>
          </p:nvSpPr>
          <p:spPr>
            <a:xfrm>
              <a:off x="3222241" y="325271"/>
              <a:ext cx="2359742" cy="924232"/>
            </a:xfrm>
            <a:prstGeom prst="rect">
              <a:avLst/>
            </a:prstGeom>
            <a:solidFill>
              <a:schemeClr val="accent4">
                <a:lumMod val="20000"/>
                <a:lumOff val="80000"/>
              </a:schemeClr>
            </a:solidFill>
            <a:ln w="22225">
              <a:solidFill>
                <a:schemeClr val="tx1"/>
              </a:solidFill>
            </a:ln>
          </p:spPr>
          <p:style>
            <a:lnRef idx="2">
              <a:schemeClr val="accent3"/>
            </a:lnRef>
            <a:fillRef idx="1">
              <a:schemeClr val="lt1"/>
            </a:fillRef>
            <a:effectRef idx="0">
              <a:schemeClr val="accent3"/>
            </a:effectRef>
            <a:fontRef idx="minor">
              <a:schemeClr val="dk1"/>
            </a:fontRef>
          </p:style>
          <p:txBody>
            <a:bodyPr rtlCol="0" anchor="ctr">
              <a:normAutofit/>
            </a:bodyPr>
            <a:lstStyle/>
            <a:p>
              <a:pPr algn="ctr"/>
              <a:r>
                <a:rPr lang="en-US" dirty="0"/>
                <a:t>Gratitude</a:t>
              </a:r>
            </a:p>
          </p:txBody>
        </p:sp>
        <p:cxnSp>
          <p:nvCxnSpPr>
            <p:cNvPr id="8" name="Straight Arrow Connector 7">
              <a:extLst>
                <a:ext uri="{FF2B5EF4-FFF2-40B4-BE49-F238E27FC236}">
                  <a16:creationId xmlns:a16="http://schemas.microsoft.com/office/drawing/2014/main" id="{2A22038B-144A-376D-B924-7323A4DAD44F}"/>
                </a:ext>
              </a:extLst>
            </p:cNvPr>
            <p:cNvCxnSpPr/>
            <p:nvPr/>
          </p:nvCxnSpPr>
          <p:spPr>
            <a:xfrm flipV="1">
              <a:off x="2533982" y="1249503"/>
              <a:ext cx="688259" cy="752166"/>
            </a:xfrm>
            <a:prstGeom prst="straightConnector1">
              <a:avLst/>
            </a:prstGeom>
            <a:ln w="22225">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A87B5DAD-9DD5-4125-D621-E3895201DB41}"/>
                </a:ext>
              </a:extLst>
            </p:cNvPr>
            <p:cNvCxnSpPr>
              <a:stCxn id="5" idx="3"/>
              <a:endCxn id="6" idx="1"/>
            </p:cNvCxnSpPr>
            <p:nvPr/>
          </p:nvCxnSpPr>
          <p:spPr>
            <a:xfrm>
              <a:off x="2533982" y="2463785"/>
              <a:ext cx="3736260" cy="0"/>
            </a:xfrm>
            <a:prstGeom prst="straightConnector1">
              <a:avLst/>
            </a:prstGeom>
            <a:ln w="22225">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A1B5F12A-6D28-84C3-28E0-3FB85267B664}"/>
                </a:ext>
              </a:extLst>
            </p:cNvPr>
            <p:cNvCxnSpPr/>
            <p:nvPr/>
          </p:nvCxnSpPr>
          <p:spPr>
            <a:xfrm>
              <a:off x="5581983" y="1249503"/>
              <a:ext cx="688259" cy="752166"/>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96638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6AC0C7B-EB3B-93CC-BCF1-F92D18296C56}"/>
              </a:ext>
            </a:extLst>
          </p:cNvPr>
          <p:cNvSpPr>
            <a:spLocks noGrp="1"/>
          </p:cNvSpPr>
          <p:nvPr>
            <p:ph type="title"/>
          </p:nvPr>
        </p:nvSpPr>
        <p:spPr>
          <a:xfrm>
            <a:off x="838200" y="365125"/>
            <a:ext cx="10515600" cy="1325563"/>
          </a:xfrm>
        </p:spPr>
        <p:txBody>
          <a:bodyPr anchor="t">
            <a:normAutofit/>
          </a:bodyPr>
          <a:lstStyle/>
          <a:p>
            <a:r>
              <a:rPr lang="en-US" sz="4000" b="1" dirty="0">
                <a:solidFill>
                  <a:schemeClr val="accent6"/>
                </a:solidFill>
                <a:latin typeface="Calibri" panose="020F0502020204030204" pitchFamily="34" charset="0"/>
                <a:cs typeface="Calibri" panose="020F0502020204030204" pitchFamily="34" charset="0"/>
              </a:rPr>
              <a:t>Methodology</a:t>
            </a:r>
          </a:p>
        </p:txBody>
      </p:sp>
      <p:sp>
        <p:nvSpPr>
          <p:cNvPr id="5" name="Content Placeholder 2">
            <a:extLst>
              <a:ext uri="{FF2B5EF4-FFF2-40B4-BE49-F238E27FC236}">
                <a16:creationId xmlns:a16="http://schemas.microsoft.com/office/drawing/2014/main" id="{D891C3F1-8C7F-155A-176A-BA12D7C33A10}"/>
              </a:ext>
            </a:extLst>
          </p:cNvPr>
          <p:cNvSpPr txBox="1">
            <a:spLocks/>
          </p:cNvSpPr>
          <p:nvPr/>
        </p:nvSpPr>
        <p:spPr>
          <a:xfrm>
            <a:off x="838200" y="1326320"/>
            <a:ext cx="10515600" cy="1984326"/>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1000"/>
              </a:spcBef>
              <a:buFont typeface="Arial" panose="020B0604020202020204" pitchFamily="34" charset="0"/>
              <a:buNone/>
              <a:defRPr sz="2400" kern="1200" cap="all" baseline="0">
                <a:solidFill>
                  <a:schemeClr val="tx1"/>
                </a:solidFill>
                <a:latin typeface="+mn-lt"/>
                <a:ea typeface="+mn-ea"/>
                <a:cs typeface="+mn-cs"/>
              </a:defRPr>
            </a:lvl1pPr>
            <a:lvl2pPr marL="457200" indent="0" algn="l" defTabSz="914400" rtl="0" eaLnBrk="1" latinLnBrk="0" hangingPunct="1">
              <a:lnSpc>
                <a:spcPct val="10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10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0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342900" indent="-342900">
              <a:buFont typeface="Arial" panose="020B0604020202020204" pitchFamily="34" charset="0"/>
              <a:buChar char="•"/>
            </a:pPr>
            <a:r>
              <a:rPr lang="en-US" cap="none" dirty="0">
                <a:latin typeface="Calibri" panose="020F0502020204030204" pitchFamily="34" charset="0"/>
                <a:cs typeface="Calibri" panose="020F0502020204030204" pitchFamily="34" charset="0"/>
              </a:rPr>
              <a:t>Survey of 350 consumers ages 18-40 nominated a brand they think is cool. </a:t>
            </a:r>
          </a:p>
          <a:p>
            <a:pPr marL="342900" indent="-342900">
              <a:buFont typeface="Arial" panose="020B0604020202020204" pitchFamily="34" charset="0"/>
              <a:buChar char="•"/>
            </a:pPr>
            <a:r>
              <a:rPr lang="en-US" sz="2400" cap="none" dirty="0">
                <a:latin typeface="Calibri" panose="020F0502020204030204" pitchFamily="34" charset="0"/>
                <a:cs typeface="Calibri" panose="020F0502020204030204" pitchFamily="34" charset="0"/>
              </a:rPr>
              <a:t>A CFA with all study variables demonstrated adequate fit: </a:t>
            </a:r>
            <a:r>
              <a:rPr lang="en-US" sz="2400" dirty="0">
                <a:latin typeface="Calibri" panose="020F0502020204030204" pitchFamily="34" charset="0"/>
                <a:cs typeface="Calibri" panose="020F0502020204030204" pitchFamily="34" charset="0"/>
              </a:rPr>
              <a:t>X</a:t>
            </a:r>
            <a:r>
              <a:rPr lang="en-US" sz="2400" baseline="30000" dirty="0">
                <a:latin typeface="Calibri" panose="020F0502020204030204" pitchFamily="34" charset="0"/>
                <a:cs typeface="Calibri" panose="020F0502020204030204" pitchFamily="34" charset="0"/>
              </a:rPr>
              <a:t>2</a:t>
            </a:r>
            <a:r>
              <a:rPr lang="en-US" sz="2400" dirty="0">
                <a:latin typeface="Calibri" panose="020F0502020204030204" pitchFamily="34" charset="0"/>
                <a:cs typeface="Calibri" panose="020F0502020204030204" pitchFamily="34" charset="0"/>
              </a:rPr>
              <a:t> = 1372.67, </a:t>
            </a:r>
            <a:r>
              <a:rPr lang="en-US" sz="2400" dirty="0" err="1">
                <a:latin typeface="Calibri" panose="020F0502020204030204" pitchFamily="34" charset="0"/>
                <a:cs typeface="Calibri" panose="020F0502020204030204" pitchFamily="34" charset="0"/>
              </a:rPr>
              <a:t>df</a:t>
            </a:r>
            <a:r>
              <a:rPr lang="en-US" sz="2400" dirty="0">
                <a:latin typeface="Calibri" panose="020F0502020204030204" pitchFamily="34" charset="0"/>
                <a:cs typeface="Calibri" panose="020F0502020204030204" pitchFamily="34" charset="0"/>
              </a:rPr>
              <a:t> = 741, p &lt; .001, CFI = .934, RMSEA = .05, SRMR = .04</a:t>
            </a:r>
            <a:endParaRPr lang="en-US" sz="2400" cap="none" baseline="30000" dirty="0">
              <a:latin typeface="Calibri" panose="020F0502020204030204" pitchFamily="34" charset="0"/>
              <a:cs typeface="Calibri" panose="020F0502020204030204" pitchFamily="34" charset="0"/>
            </a:endParaRPr>
          </a:p>
          <a:p>
            <a:r>
              <a:rPr lang="en-US" sz="2400" i="1" cap="none" baseline="30000" dirty="0">
                <a:latin typeface="Calibri" panose="020F0502020204030204" pitchFamily="34" charset="0"/>
                <a:cs typeface="Calibri" panose="020F0502020204030204" pitchFamily="34" charset="0"/>
              </a:rPr>
              <a:t>	</a:t>
            </a:r>
            <a:r>
              <a:rPr lang="en-US" sz="1600" i="1" cap="none" dirty="0">
                <a:latin typeface="Calibri" panose="020F0502020204030204" pitchFamily="34" charset="0"/>
                <a:cs typeface="Calibri" panose="020F0502020204030204" pitchFamily="34" charset="0"/>
              </a:rPr>
              <a:t>* Authentic and original did not demonstrate discriminant validity. They are collapsed in the analysis and 	referred to as autonomy, in line with warren et al. 2019.</a:t>
            </a:r>
          </a:p>
        </p:txBody>
      </p:sp>
      <p:grpSp>
        <p:nvGrpSpPr>
          <p:cNvPr id="47" name="Group 46">
            <a:extLst>
              <a:ext uri="{FF2B5EF4-FFF2-40B4-BE49-F238E27FC236}">
                <a16:creationId xmlns:a16="http://schemas.microsoft.com/office/drawing/2014/main" id="{94821F76-12B2-6081-3EA9-3B678841CB00}"/>
              </a:ext>
            </a:extLst>
          </p:cNvPr>
          <p:cNvGrpSpPr/>
          <p:nvPr/>
        </p:nvGrpSpPr>
        <p:grpSpPr>
          <a:xfrm>
            <a:off x="5639515" y="3311611"/>
            <a:ext cx="6324126" cy="3261750"/>
            <a:chOff x="1709978" y="3229253"/>
            <a:chExt cx="6764595" cy="3488928"/>
          </a:xfrm>
        </p:grpSpPr>
        <p:sp>
          <p:nvSpPr>
            <p:cNvPr id="49" name="Rectangle 48">
              <a:extLst>
                <a:ext uri="{FF2B5EF4-FFF2-40B4-BE49-F238E27FC236}">
                  <a16:creationId xmlns:a16="http://schemas.microsoft.com/office/drawing/2014/main" id="{1607B54B-A776-1DBB-4D13-3BDC6B503994}"/>
                </a:ext>
              </a:extLst>
            </p:cNvPr>
            <p:cNvSpPr/>
            <p:nvPr/>
          </p:nvSpPr>
          <p:spPr>
            <a:xfrm>
              <a:off x="1709978" y="4570372"/>
              <a:ext cx="1887794" cy="739386"/>
            </a:xfrm>
            <a:prstGeom prst="rect">
              <a:avLst/>
            </a:prstGeom>
            <a:solidFill>
              <a:schemeClr val="accent4">
                <a:lumMod val="20000"/>
                <a:lumOff val="80000"/>
              </a:schemeClr>
            </a:solidFill>
            <a:ln w="22225">
              <a:solidFill>
                <a:schemeClr val="tx1"/>
              </a:solidFill>
            </a:ln>
          </p:spPr>
          <p:style>
            <a:lnRef idx="2">
              <a:schemeClr val="accent3"/>
            </a:lnRef>
            <a:fillRef idx="1">
              <a:schemeClr val="lt1"/>
            </a:fillRef>
            <a:effectRef idx="0">
              <a:schemeClr val="accent3"/>
            </a:effectRef>
            <a:fontRef idx="minor">
              <a:schemeClr val="dk1"/>
            </a:fontRef>
          </p:style>
          <p:txBody>
            <a:bodyPr rtlCol="0" anchor="ctr">
              <a:normAutofit/>
            </a:bodyPr>
            <a:lstStyle/>
            <a:p>
              <a:pPr algn="ctr"/>
              <a:r>
                <a:rPr lang="en-US" b="1" dirty="0"/>
                <a:t>Extraordinary</a:t>
              </a:r>
            </a:p>
          </p:txBody>
        </p:sp>
        <p:sp>
          <p:nvSpPr>
            <p:cNvPr id="50" name="Rectangle 49">
              <a:extLst>
                <a:ext uri="{FF2B5EF4-FFF2-40B4-BE49-F238E27FC236}">
                  <a16:creationId xmlns:a16="http://schemas.microsoft.com/office/drawing/2014/main" id="{665FEB5A-DFD5-C1C1-6A71-B1156F1E56F2}"/>
                </a:ext>
              </a:extLst>
            </p:cNvPr>
            <p:cNvSpPr/>
            <p:nvPr/>
          </p:nvSpPr>
          <p:spPr>
            <a:xfrm>
              <a:off x="6586779" y="4570372"/>
              <a:ext cx="1887794" cy="739386"/>
            </a:xfrm>
            <a:prstGeom prst="rect">
              <a:avLst/>
            </a:prstGeom>
            <a:solidFill>
              <a:schemeClr val="accent4">
                <a:lumMod val="20000"/>
                <a:lumOff val="80000"/>
              </a:schemeClr>
            </a:solidFill>
            <a:ln w="22225">
              <a:solidFill>
                <a:schemeClr val="tx1"/>
              </a:solidFill>
            </a:ln>
          </p:spPr>
          <p:style>
            <a:lnRef idx="2">
              <a:schemeClr val="accent3"/>
            </a:lnRef>
            <a:fillRef idx="1">
              <a:schemeClr val="lt1"/>
            </a:fillRef>
            <a:effectRef idx="0">
              <a:schemeClr val="accent3"/>
            </a:effectRef>
            <a:fontRef idx="minor">
              <a:schemeClr val="dk1"/>
            </a:fontRef>
          </p:style>
          <p:txBody>
            <a:bodyPr rtlCol="0" anchor="ctr">
              <a:normAutofit/>
            </a:bodyPr>
            <a:lstStyle/>
            <a:p>
              <a:pPr algn="ctr"/>
              <a:r>
                <a:rPr lang="en-US" dirty="0"/>
                <a:t>Word of Mouth</a:t>
              </a:r>
            </a:p>
          </p:txBody>
        </p:sp>
        <p:sp>
          <p:nvSpPr>
            <p:cNvPr id="51" name="Rectangle 50">
              <a:extLst>
                <a:ext uri="{FF2B5EF4-FFF2-40B4-BE49-F238E27FC236}">
                  <a16:creationId xmlns:a16="http://schemas.microsoft.com/office/drawing/2014/main" id="{78F5C355-BFA7-E862-92EE-CE71CD96EB3B}"/>
                </a:ext>
              </a:extLst>
            </p:cNvPr>
            <p:cNvSpPr/>
            <p:nvPr/>
          </p:nvSpPr>
          <p:spPr>
            <a:xfrm>
              <a:off x="4148379" y="3229253"/>
              <a:ext cx="1887794" cy="739386"/>
            </a:xfrm>
            <a:prstGeom prst="rect">
              <a:avLst/>
            </a:prstGeom>
            <a:solidFill>
              <a:schemeClr val="accent4">
                <a:lumMod val="20000"/>
                <a:lumOff val="80000"/>
              </a:schemeClr>
            </a:solidFill>
            <a:ln w="22225">
              <a:solidFill>
                <a:schemeClr val="tx1"/>
              </a:solidFill>
            </a:ln>
          </p:spPr>
          <p:style>
            <a:lnRef idx="2">
              <a:schemeClr val="accent3"/>
            </a:lnRef>
            <a:fillRef idx="1">
              <a:schemeClr val="lt1"/>
            </a:fillRef>
            <a:effectRef idx="0">
              <a:schemeClr val="accent3"/>
            </a:effectRef>
            <a:fontRef idx="minor">
              <a:schemeClr val="dk1"/>
            </a:fontRef>
          </p:style>
          <p:txBody>
            <a:bodyPr rtlCol="0" anchor="ctr">
              <a:normAutofit fontScale="85000" lnSpcReduction="20000"/>
            </a:bodyPr>
            <a:lstStyle/>
            <a:p>
              <a:pPr algn="ctr"/>
              <a:r>
                <a:rPr lang="en-US" dirty="0"/>
                <a:t>Emotional</a:t>
              </a:r>
            </a:p>
            <a:p>
              <a:pPr algn="ctr"/>
              <a:r>
                <a:rPr lang="en-US" dirty="0"/>
                <a:t>Brand</a:t>
              </a:r>
            </a:p>
            <a:p>
              <a:pPr algn="ctr"/>
              <a:r>
                <a:rPr lang="en-US" dirty="0"/>
                <a:t>Attachment</a:t>
              </a:r>
            </a:p>
          </p:txBody>
        </p:sp>
        <p:cxnSp>
          <p:nvCxnSpPr>
            <p:cNvPr id="52" name="Straight Arrow Connector 51">
              <a:extLst>
                <a:ext uri="{FF2B5EF4-FFF2-40B4-BE49-F238E27FC236}">
                  <a16:creationId xmlns:a16="http://schemas.microsoft.com/office/drawing/2014/main" id="{1FBBA078-9C21-477E-6C29-530CF812D002}"/>
                </a:ext>
              </a:extLst>
            </p:cNvPr>
            <p:cNvCxnSpPr/>
            <p:nvPr/>
          </p:nvCxnSpPr>
          <p:spPr>
            <a:xfrm flipV="1">
              <a:off x="3597772" y="3968639"/>
              <a:ext cx="550607" cy="601733"/>
            </a:xfrm>
            <a:prstGeom prst="straightConnector1">
              <a:avLst/>
            </a:prstGeom>
            <a:ln w="22225">
              <a:tailEnd type="triangle"/>
            </a:ln>
          </p:spPr>
          <p:style>
            <a:lnRef idx="1">
              <a:schemeClr val="dk1"/>
            </a:lnRef>
            <a:fillRef idx="0">
              <a:schemeClr val="dk1"/>
            </a:fillRef>
            <a:effectRef idx="0">
              <a:schemeClr val="dk1"/>
            </a:effectRef>
            <a:fontRef idx="minor">
              <a:schemeClr val="tx1"/>
            </a:fontRef>
          </p:style>
        </p:cxnSp>
        <p:cxnSp>
          <p:nvCxnSpPr>
            <p:cNvPr id="53" name="Straight Arrow Connector 52">
              <a:extLst>
                <a:ext uri="{FF2B5EF4-FFF2-40B4-BE49-F238E27FC236}">
                  <a16:creationId xmlns:a16="http://schemas.microsoft.com/office/drawing/2014/main" id="{2826730B-B46C-4D3F-70CC-B7059FC173EE}"/>
                </a:ext>
              </a:extLst>
            </p:cNvPr>
            <p:cNvCxnSpPr>
              <a:stCxn id="49" idx="3"/>
              <a:endCxn id="50" idx="1"/>
            </p:cNvCxnSpPr>
            <p:nvPr/>
          </p:nvCxnSpPr>
          <p:spPr>
            <a:xfrm>
              <a:off x="3597772" y="4940065"/>
              <a:ext cx="2989008" cy="0"/>
            </a:xfrm>
            <a:prstGeom prst="straightConnector1">
              <a:avLst/>
            </a:prstGeom>
            <a:ln w="22225">
              <a:tailEnd type="triangle"/>
            </a:ln>
          </p:spPr>
          <p:style>
            <a:lnRef idx="1">
              <a:schemeClr val="dk1"/>
            </a:lnRef>
            <a:fillRef idx="0">
              <a:schemeClr val="dk1"/>
            </a:fillRef>
            <a:effectRef idx="0">
              <a:schemeClr val="dk1"/>
            </a:effectRef>
            <a:fontRef idx="minor">
              <a:schemeClr val="tx1"/>
            </a:fontRef>
          </p:style>
        </p:cxnSp>
        <p:cxnSp>
          <p:nvCxnSpPr>
            <p:cNvPr id="54" name="Straight Arrow Connector 53">
              <a:extLst>
                <a:ext uri="{FF2B5EF4-FFF2-40B4-BE49-F238E27FC236}">
                  <a16:creationId xmlns:a16="http://schemas.microsoft.com/office/drawing/2014/main" id="{1C30C887-92BC-A0CC-D72A-1E98DBCA6888}"/>
                </a:ext>
              </a:extLst>
            </p:cNvPr>
            <p:cNvCxnSpPr/>
            <p:nvPr/>
          </p:nvCxnSpPr>
          <p:spPr>
            <a:xfrm>
              <a:off x="6036172" y="3968639"/>
              <a:ext cx="550607" cy="601733"/>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Rectangle 58">
              <a:extLst>
                <a:ext uri="{FF2B5EF4-FFF2-40B4-BE49-F238E27FC236}">
                  <a16:creationId xmlns:a16="http://schemas.microsoft.com/office/drawing/2014/main" id="{C57051D1-48F1-5BB7-B780-06E0FAADBE07}"/>
                </a:ext>
              </a:extLst>
            </p:cNvPr>
            <p:cNvSpPr/>
            <p:nvPr/>
          </p:nvSpPr>
          <p:spPr>
            <a:xfrm>
              <a:off x="4148378" y="5978795"/>
              <a:ext cx="1887794" cy="739386"/>
            </a:xfrm>
            <a:prstGeom prst="rect">
              <a:avLst/>
            </a:prstGeom>
            <a:solidFill>
              <a:schemeClr val="accent5">
                <a:lumMod val="20000"/>
                <a:lumOff val="80000"/>
              </a:schemeClr>
            </a:solidFill>
            <a:ln w="22225">
              <a:solidFill>
                <a:schemeClr val="tx1"/>
              </a:solidFill>
            </a:ln>
          </p:spPr>
          <p:style>
            <a:lnRef idx="2">
              <a:schemeClr val="accent3"/>
            </a:lnRef>
            <a:fillRef idx="1">
              <a:schemeClr val="lt1"/>
            </a:fillRef>
            <a:effectRef idx="0">
              <a:schemeClr val="accent3"/>
            </a:effectRef>
            <a:fontRef idx="minor">
              <a:schemeClr val="dk1"/>
            </a:fontRef>
          </p:style>
          <p:txBody>
            <a:bodyPr rtlCol="0" anchor="ctr">
              <a:normAutofit/>
            </a:bodyPr>
            <a:lstStyle/>
            <a:p>
              <a:pPr algn="ctr"/>
              <a:r>
                <a:rPr lang="en-US" dirty="0"/>
                <a:t>Gratitude</a:t>
              </a:r>
            </a:p>
          </p:txBody>
        </p:sp>
        <p:cxnSp>
          <p:nvCxnSpPr>
            <p:cNvPr id="60" name="Straight Arrow Connector 59">
              <a:extLst>
                <a:ext uri="{FF2B5EF4-FFF2-40B4-BE49-F238E27FC236}">
                  <a16:creationId xmlns:a16="http://schemas.microsoft.com/office/drawing/2014/main" id="{AC12FB19-BD78-2E7C-C49E-6BACC6031C78}"/>
                </a:ext>
              </a:extLst>
            </p:cNvPr>
            <p:cNvCxnSpPr>
              <a:cxnSpLocks/>
            </p:cNvCxnSpPr>
            <p:nvPr/>
          </p:nvCxnSpPr>
          <p:spPr>
            <a:xfrm>
              <a:off x="3600904" y="5306291"/>
              <a:ext cx="547474" cy="672504"/>
            </a:xfrm>
            <a:prstGeom prst="straightConnector1">
              <a:avLst/>
            </a:prstGeom>
            <a:ln w="22225">
              <a:tailEnd type="triangle"/>
            </a:ln>
          </p:spPr>
          <p:style>
            <a:lnRef idx="1">
              <a:schemeClr val="dk1"/>
            </a:lnRef>
            <a:fillRef idx="0">
              <a:schemeClr val="dk1"/>
            </a:fillRef>
            <a:effectRef idx="0">
              <a:schemeClr val="dk1"/>
            </a:effectRef>
            <a:fontRef idx="minor">
              <a:schemeClr val="tx1"/>
            </a:fontRef>
          </p:style>
        </p:cxnSp>
        <p:cxnSp>
          <p:nvCxnSpPr>
            <p:cNvPr id="61" name="Straight Arrow Connector 60">
              <a:extLst>
                <a:ext uri="{FF2B5EF4-FFF2-40B4-BE49-F238E27FC236}">
                  <a16:creationId xmlns:a16="http://schemas.microsoft.com/office/drawing/2014/main" id="{E03E8E38-3F39-17C3-0804-C406D2683958}"/>
                </a:ext>
              </a:extLst>
            </p:cNvPr>
            <p:cNvCxnSpPr>
              <a:cxnSpLocks/>
            </p:cNvCxnSpPr>
            <p:nvPr/>
          </p:nvCxnSpPr>
          <p:spPr>
            <a:xfrm flipV="1">
              <a:off x="6036172" y="5306291"/>
              <a:ext cx="547474" cy="67147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65" name="Rounded Rectangle 64">
            <a:extLst>
              <a:ext uri="{FF2B5EF4-FFF2-40B4-BE49-F238E27FC236}">
                <a16:creationId xmlns:a16="http://schemas.microsoft.com/office/drawing/2014/main" id="{042C08C1-22AB-E1D9-18DE-F47F058D24AE}"/>
              </a:ext>
            </a:extLst>
          </p:cNvPr>
          <p:cNvSpPr/>
          <p:nvPr/>
        </p:nvSpPr>
        <p:spPr>
          <a:xfrm>
            <a:off x="7832642" y="5794654"/>
            <a:ext cx="1929194" cy="865636"/>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0E26513F-4AEC-984C-9848-61F8F46576AF}"/>
              </a:ext>
            </a:extLst>
          </p:cNvPr>
          <p:cNvSpPr/>
          <p:nvPr/>
        </p:nvSpPr>
        <p:spPr>
          <a:xfrm>
            <a:off x="10808610" y="6077889"/>
            <a:ext cx="1155031" cy="495472"/>
          </a:xfrm>
          <a:prstGeom prst="rect">
            <a:avLst/>
          </a:prstGeom>
          <a:solidFill>
            <a:schemeClr val="accent4">
              <a:lumMod val="20000"/>
              <a:lumOff val="80000"/>
            </a:schemeClr>
          </a:solidFill>
          <a:ln w="22225">
            <a:solidFill>
              <a:schemeClr val="tx1"/>
            </a:solidFill>
          </a:ln>
        </p:spPr>
        <p:style>
          <a:lnRef idx="2">
            <a:schemeClr val="accent3"/>
          </a:lnRef>
          <a:fillRef idx="1">
            <a:schemeClr val="lt1"/>
          </a:fillRef>
          <a:effectRef idx="0">
            <a:schemeClr val="accent3"/>
          </a:effectRef>
          <a:fontRef idx="minor">
            <a:schemeClr val="dk1"/>
          </a:fontRef>
        </p:style>
        <p:txBody>
          <a:bodyPr rtlCol="0" anchor="ctr">
            <a:normAutofit lnSpcReduction="10000"/>
          </a:bodyPr>
          <a:lstStyle/>
          <a:p>
            <a:r>
              <a:rPr lang="en-US" sz="1400" dirty="0"/>
              <a:t>Age</a:t>
            </a:r>
          </a:p>
          <a:p>
            <a:r>
              <a:rPr lang="en-US" sz="1400" dirty="0"/>
              <a:t>Gender</a:t>
            </a:r>
          </a:p>
        </p:txBody>
      </p:sp>
      <p:sp>
        <p:nvSpPr>
          <p:cNvPr id="69" name="TextBox 68">
            <a:extLst>
              <a:ext uri="{FF2B5EF4-FFF2-40B4-BE49-F238E27FC236}">
                <a16:creationId xmlns:a16="http://schemas.microsoft.com/office/drawing/2014/main" id="{6C288916-7BDF-2E0A-B789-663F18E3EE78}"/>
              </a:ext>
            </a:extLst>
          </p:cNvPr>
          <p:cNvSpPr txBox="1"/>
          <p:nvPr/>
        </p:nvSpPr>
        <p:spPr>
          <a:xfrm>
            <a:off x="11034868" y="5764335"/>
            <a:ext cx="1045919" cy="307777"/>
          </a:xfrm>
          <a:prstGeom prst="rect">
            <a:avLst/>
          </a:prstGeom>
          <a:noFill/>
        </p:spPr>
        <p:txBody>
          <a:bodyPr wrap="square">
            <a:spAutoFit/>
          </a:bodyPr>
          <a:lstStyle/>
          <a:p>
            <a:r>
              <a:rPr lang="en-US" sz="1400" dirty="0"/>
              <a:t>Controls</a:t>
            </a:r>
          </a:p>
        </p:txBody>
      </p:sp>
      <p:cxnSp>
        <p:nvCxnSpPr>
          <p:cNvPr id="70" name="Straight Arrow Connector 69">
            <a:extLst>
              <a:ext uri="{FF2B5EF4-FFF2-40B4-BE49-F238E27FC236}">
                <a16:creationId xmlns:a16="http://schemas.microsoft.com/office/drawing/2014/main" id="{5FCB16DB-7B93-C87E-A156-98D8B7247682}"/>
              </a:ext>
            </a:extLst>
          </p:cNvPr>
          <p:cNvCxnSpPr>
            <a:cxnSpLocks/>
          </p:cNvCxnSpPr>
          <p:nvPr/>
        </p:nvCxnSpPr>
        <p:spPr>
          <a:xfrm flipV="1">
            <a:off x="10980486" y="5265200"/>
            <a:ext cx="0" cy="806912"/>
          </a:xfrm>
          <a:prstGeom prst="straightConnector1">
            <a:avLst/>
          </a:prstGeom>
          <a:ln w="22225">
            <a:tailEnd type="triangle"/>
          </a:ln>
        </p:spPr>
        <p:style>
          <a:lnRef idx="1">
            <a:schemeClr val="dk1"/>
          </a:lnRef>
          <a:fillRef idx="0">
            <a:schemeClr val="dk1"/>
          </a:fillRef>
          <a:effectRef idx="0">
            <a:schemeClr val="dk1"/>
          </a:effectRef>
          <a:fontRef idx="minor">
            <a:schemeClr val="tx1"/>
          </a:fontRef>
        </p:style>
      </p:cxnSp>
      <p:sp>
        <p:nvSpPr>
          <p:cNvPr id="3" name="TextBox 2">
            <a:extLst>
              <a:ext uri="{FF2B5EF4-FFF2-40B4-BE49-F238E27FC236}">
                <a16:creationId xmlns:a16="http://schemas.microsoft.com/office/drawing/2014/main" id="{4D96022B-4894-3EC7-B244-2351F839E5CF}"/>
              </a:ext>
            </a:extLst>
          </p:cNvPr>
          <p:cNvSpPr txBox="1"/>
          <p:nvPr/>
        </p:nvSpPr>
        <p:spPr>
          <a:xfrm>
            <a:off x="838200" y="3524006"/>
            <a:ext cx="6096000" cy="3046988"/>
          </a:xfrm>
          <a:prstGeom prst="rect">
            <a:avLst/>
          </a:prstGeom>
          <a:noFill/>
        </p:spPr>
        <p:txBody>
          <a:bodyPr wrap="square">
            <a:spAutoFit/>
          </a:bodyPr>
          <a:lstStyle/>
          <a:p>
            <a:pPr marL="342900" indent="-342900">
              <a:buFont typeface="Arial" panose="020B0604020202020204" pitchFamily="34" charset="0"/>
              <a:buChar char="•"/>
            </a:pPr>
            <a:r>
              <a:rPr lang="en-US" sz="2400" cap="none" dirty="0">
                <a:latin typeface="Calibri" panose="020F0502020204030204" pitchFamily="34" charset="0"/>
                <a:cs typeface="Calibri" panose="020F0502020204030204" pitchFamily="34" charset="0"/>
              </a:rPr>
              <a:t>We tested and compared the two models in SPSS using PROCESS. </a:t>
            </a:r>
            <a:r>
              <a:rPr lang="en-US" sz="1500" cap="none" dirty="0">
                <a:latin typeface="Calibri" panose="020F0502020204030204" pitchFamily="34" charset="0"/>
                <a:cs typeface="Calibri" panose="020F0502020204030204" pitchFamily="34" charset="0"/>
              </a:rPr>
              <a:t>(Romani, </a:t>
            </a:r>
            <a:r>
              <a:rPr lang="en-US" sz="1500" cap="none" dirty="0" err="1">
                <a:latin typeface="Calibri" panose="020F0502020204030204" pitchFamily="34" charset="0"/>
                <a:cs typeface="Calibri" panose="020F0502020204030204" pitchFamily="34" charset="0"/>
              </a:rPr>
              <a:t>Grappi</a:t>
            </a:r>
            <a:r>
              <a:rPr lang="en-US" sz="1500" cap="none" dirty="0">
                <a:latin typeface="Calibri" panose="020F0502020204030204" pitchFamily="34" charset="0"/>
                <a:cs typeface="Calibri" panose="020F0502020204030204" pitchFamily="34" charset="0"/>
              </a:rPr>
              <a:t>, </a:t>
            </a:r>
            <a:r>
              <a:rPr lang="en-US" sz="1500" cap="none" dirty="0" err="1">
                <a:latin typeface="Calibri" panose="020F0502020204030204" pitchFamily="34" charset="0"/>
                <a:cs typeface="Calibri" panose="020F0502020204030204" pitchFamily="34" charset="0"/>
              </a:rPr>
              <a:t>Bagozzi</a:t>
            </a:r>
            <a:r>
              <a:rPr lang="en-US" sz="1500" cap="none" dirty="0">
                <a:latin typeface="Calibri" panose="020F0502020204030204" pitchFamily="34" charset="0"/>
                <a:cs typeface="Calibri" panose="020F0502020204030204" pitchFamily="34" charset="0"/>
              </a:rPr>
              <a:t> 2013)</a:t>
            </a:r>
          </a:p>
          <a:p>
            <a:pPr marL="342900" indent="-342900">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a:p>
            <a:endParaRPr lang="en-US" sz="2400" cap="none"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400" cap="none" dirty="0">
                <a:latin typeface="Calibri" panose="020F0502020204030204" pitchFamily="34" charset="0"/>
                <a:cs typeface="Calibri" panose="020F0502020204030204" pitchFamily="34" charset="0"/>
              </a:rPr>
              <a:t>We assessed gratitude along with emotional brand attachment for each of the nine characteristics. </a:t>
            </a:r>
          </a:p>
        </p:txBody>
      </p:sp>
    </p:spTree>
    <p:extLst>
      <p:ext uri="{BB962C8B-B14F-4D97-AF65-F5344CB8AC3E}">
        <p14:creationId xmlns:p14="http://schemas.microsoft.com/office/powerpoint/2010/main" val="300073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6AC0C7B-EB3B-93CC-BCF1-F92D18296C56}"/>
              </a:ext>
            </a:extLst>
          </p:cNvPr>
          <p:cNvSpPr>
            <a:spLocks noGrp="1"/>
          </p:cNvSpPr>
          <p:nvPr>
            <p:ph type="title"/>
          </p:nvPr>
        </p:nvSpPr>
        <p:spPr>
          <a:xfrm>
            <a:off x="838200" y="365125"/>
            <a:ext cx="10515600" cy="808767"/>
          </a:xfrm>
        </p:spPr>
        <p:txBody>
          <a:bodyPr anchor="t">
            <a:normAutofit/>
          </a:bodyPr>
          <a:lstStyle/>
          <a:p>
            <a:r>
              <a:rPr lang="en-US" sz="4000" b="1" dirty="0">
                <a:solidFill>
                  <a:schemeClr val="accent6"/>
                </a:solidFill>
                <a:latin typeface="Calibri" panose="020F0502020204030204" pitchFamily="34" charset="0"/>
                <a:cs typeface="Calibri" panose="020F0502020204030204" pitchFamily="34" charset="0"/>
              </a:rPr>
              <a:t>What we know now</a:t>
            </a:r>
          </a:p>
        </p:txBody>
      </p:sp>
      <p:sp>
        <p:nvSpPr>
          <p:cNvPr id="3" name="Content Placeholder 2">
            <a:extLst>
              <a:ext uri="{FF2B5EF4-FFF2-40B4-BE49-F238E27FC236}">
                <a16:creationId xmlns:a16="http://schemas.microsoft.com/office/drawing/2014/main" id="{45AE4759-3139-7FC7-6548-701E395147B2}"/>
              </a:ext>
            </a:extLst>
          </p:cNvPr>
          <p:cNvSpPr txBox="1">
            <a:spLocks/>
          </p:cNvSpPr>
          <p:nvPr/>
        </p:nvSpPr>
        <p:spPr>
          <a:xfrm>
            <a:off x="838200" y="1326320"/>
            <a:ext cx="10515600" cy="5025053"/>
          </a:xfrm>
          <a:prstGeom prst="rect">
            <a:avLst/>
          </a:prstGeom>
        </p:spPr>
        <p:txBody>
          <a:bodyPr vert="horz" lIns="91440" tIns="45720" rIns="91440" bIns="45720" rtlCol="0">
            <a:normAutofit fontScale="92500" lnSpcReduction="10000"/>
          </a:bodyPr>
          <a:lstStyle>
            <a:lvl1pPr marL="0" indent="0" algn="l" defTabSz="914400" rtl="0" eaLnBrk="1" latinLnBrk="0" hangingPunct="1">
              <a:lnSpc>
                <a:spcPct val="100000"/>
              </a:lnSpc>
              <a:spcBef>
                <a:spcPts val="1000"/>
              </a:spcBef>
              <a:buFont typeface="Arial" panose="020B0604020202020204" pitchFamily="34" charset="0"/>
              <a:buNone/>
              <a:defRPr sz="2400" kern="1200" cap="all" baseline="0">
                <a:solidFill>
                  <a:schemeClr val="tx1"/>
                </a:solidFill>
                <a:latin typeface="+mn-lt"/>
                <a:ea typeface="+mn-ea"/>
                <a:cs typeface="+mn-cs"/>
              </a:defRPr>
            </a:lvl1pPr>
            <a:lvl2pPr marL="457200" indent="0" algn="l" defTabSz="914400" rtl="0" eaLnBrk="1" latinLnBrk="0" hangingPunct="1">
              <a:lnSpc>
                <a:spcPct val="10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10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0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0" indent="0">
              <a:buNone/>
            </a:pPr>
            <a:r>
              <a:rPr lang="en-US" cap="none" dirty="0">
                <a:latin typeface="Calibri" panose="020F0502020204030204" pitchFamily="34" charset="0"/>
                <a:cs typeface="Calibri" panose="020F0502020204030204" pitchFamily="34" charset="0"/>
              </a:rPr>
              <a:t>H1: Gratitude will indirectly affect the relationship between each BCC and WOM.</a:t>
            </a:r>
          </a:p>
          <a:p>
            <a:pPr marL="342900" indent="-342900">
              <a:buFont typeface="Arial" panose="020B0604020202020204" pitchFamily="34" charset="0"/>
              <a:buChar char="•"/>
            </a:pPr>
            <a:r>
              <a:rPr lang="en-US" cap="none" dirty="0">
                <a:latin typeface="Calibri" panose="020F0502020204030204" pitchFamily="34" charset="0"/>
                <a:cs typeface="Calibri" panose="020F0502020204030204" pitchFamily="34" charset="0"/>
              </a:rPr>
              <a:t>In each case it significantly added to the model with emotional brand attachment as a parallel mediator.</a:t>
            </a:r>
          </a:p>
          <a:p>
            <a:pPr marL="342900" indent="-342900">
              <a:buFont typeface="Arial" panose="020B0604020202020204" pitchFamily="34" charset="0"/>
              <a:buChar char="•"/>
            </a:pPr>
            <a:r>
              <a:rPr lang="en-US" cap="none" dirty="0">
                <a:latin typeface="Calibri" panose="020F0502020204030204" pitchFamily="34" charset="0"/>
                <a:cs typeface="Calibri" panose="020F0502020204030204" pitchFamily="34" charset="0"/>
              </a:rPr>
              <a:t>The indirect effect of gratitude ranged from .03 for rebellious, to .17 for autonomy (original and authentic). </a:t>
            </a:r>
          </a:p>
          <a:p>
            <a:pPr marL="0" indent="0">
              <a:buNone/>
            </a:pPr>
            <a:r>
              <a:rPr lang="en-US" cap="none" dirty="0">
                <a:latin typeface="Calibri" panose="020F0502020204030204" pitchFamily="34" charset="0"/>
                <a:cs typeface="Calibri" panose="020F0502020204030204" pitchFamily="34" charset="0"/>
              </a:rPr>
              <a:t>H2: Each BCC will be positively related to gratitude.</a:t>
            </a:r>
          </a:p>
          <a:p>
            <a:pPr marL="342900" indent="-342900">
              <a:buFont typeface="Arial" panose="020B0604020202020204" pitchFamily="34" charset="0"/>
              <a:buChar char="•"/>
            </a:pPr>
            <a:r>
              <a:rPr lang="en-US" cap="none" dirty="0">
                <a:latin typeface="Calibri" panose="020F0502020204030204" pitchFamily="34" charset="0"/>
                <a:cs typeface="Calibri" panose="020F0502020204030204" pitchFamily="34" charset="0"/>
              </a:rPr>
              <a:t>The direct effect of BCCs on gratitude ranged from .21 for rebellious, to .71 for autonomy. Medium effect sizes were also found for aesthetically appealing, .58, and extraordinary, .59.</a:t>
            </a:r>
          </a:p>
          <a:p>
            <a:pPr marL="0" indent="0">
              <a:buNone/>
            </a:pPr>
            <a:r>
              <a:rPr lang="en-US" cap="none" dirty="0">
                <a:latin typeface="Calibri" panose="020F0502020204030204" pitchFamily="34" charset="0"/>
                <a:cs typeface="Calibri" panose="020F0502020204030204" pitchFamily="34" charset="0"/>
              </a:rPr>
              <a:t>H3: For each BCC, gratitude will be positively related to WOM. </a:t>
            </a:r>
          </a:p>
          <a:p>
            <a:pPr marL="342900" indent="-342900">
              <a:buFont typeface="Arial" panose="020B0604020202020204" pitchFamily="34" charset="0"/>
              <a:buChar char="•"/>
            </a:pPr>
            <a:r>
              <a:rPr lang="en-US" cap="none" dirty="0">
                <a:latin typeface="Calibri" panose="020F0502020204030204" pitchFamily="34" charset="0"/>
                <a:cs typeface="Calibri" panose="020F0502020204030204" pitchFamily="34" charset="0"/>
              </a:rPr>
              <a:t>The direct effect of gratitude on WOM ranged from .23 for extraordinary to .36 for rebellious, subcultural, and high status. In addition, the effect sizes for gratitude on WOM were over twice as large as those of emotional brand attachment on WOM. </a:t>
            </a:r>
          </a:p>
        </p:txBody>
      </p:sp>
      <p:pic>
        <p:nvPicPr>
          <p:cNvPr id="5" name="Picture 4">
            <a:extLst>
              <a:ext uri="{FF2B5EF4-FFF2-40B4-BE49-F238E27FC236}">
                <a16:creationId xmlns:a16="http://schemas.microsoft.com/office/drawing/2014/main" id="{AAE7047D-5B3A-D909-D3A1-7CC591638BAE}"/>
              </a:ext>
            </a:extLst>
          </p:cNvPr>
          <p:cNvPicPr>
            <a:picLocks noChangeAspect="1"/>
          </p:cNvPicPr>
          <p:nvPr/>
        </p:nvPicPr>
        <p:blipFill>
          <a:blip r:embed="rId2"/>
          <a:stretch>
            <a:fillRect/>
          </a:stretch>
        </p:blipFill>
        <p:spPr>
          <a:xfrm>
            <a:off x="9946546" y="799242"/>
            <a:ext cx="924653" cy="901728"/>
          </a:xfrm>
          <a:prstGeom prst="rect">
            <a:avLst/>
          </a:prstGeom>
        </p:spPr>
      </p:pic>
      <p:pic>
        <p:nvPicPr>
          <p:cNvPr id="6" name="Picture 5">
            <a:extLst>
              <a:ext uri="{FF2B5EF4-FFF2-40B4-BE49-F238E27FC236}">
                <a16:creationId xmlns:a16="http://schemas.microsoft.com/office/drawing/2014/main" id="{549021F0-562E-AD7B-B1D0-121F3325BA28}"/>
              </a:ext>
            </a:extLst>
          </p:cNvPr>
          <p:cNvPicPr>
            <a:picLocks noChangeAspect="1"/>
          </p:cNvPicPr>
          <p:nvPr/>
        </p:nvPicPr>
        <p:blipFill>
          <a:blip r:embed="rId2"/>
          <a:stretch>
            <a:fillRect/>
          </a:stretch>
        </p:blipFill>
        <p:spPr>
          <a:xfrm>
            <a:off x="6669946" y="2761392"/>
            <a:ext cx="924653" cy="901728"/>
          </a:xfrm>
          <a:prstGeom prst="rect">
            <a:avLst/>
          </a:prstGeom>
        </p:spPr>
      </p:pic>
      <p:pic>
        <p:nvPicPr>
          <p:cNvPr id="7" name="Picture 6">
            <a:extLst>
              <a:ext uri="{FF2B5EF4-FFF2-40B4-BE49-F238E27FC236}">
                <a16:creationId xmlns:a16="http://schemas.microsoft.com/office/drawing/2014/main" id="{D5E7ABD3-E52D-3812-1288-780B8504A322}"/>
              </a:ext>
            </a:extLst>
          </p:cNvPr>
          <p:cNvPicPr>
            <a:picLocks noChangeAspect="1"/>
          </p:cNvPicPr>
          <p:nvPr/>
        </p:nvPicPr>
        <p:blipFill>
          <a:blip r:embed="rId2"/>
          <a:stretch>
            <a:fillRect/>
          </a:stretch>
        </p:blipFill>
        <p:spPr>
          <a:xfrm>
            <a:off x="7898671" y="4237767"/>
            <a:ext cx="924653" cy="901728"/>
          </a:xfrm>
          <a:prstGeom prst="rect">
            <a:avLst/>
          </a:prstGeom>
        </p:spPr>
      </p:pic>
    </p:spTree>
    <p:extLst>
      <p:ext uri="{BB962C8B-B14F-4D97-AF65-F5344CB8AC3E}">
        <p14:creationId xmlns:p14="http://schemas.microsoft.com/office/powerpoint/2010/main" val="3153219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33D27A5-14F6-6E08-01D7-B8BF80AD93EE}"/>
              </a:ext>
            </a:extLst>
          </p:cNvPr>
          <p:cNvSpPr>
            <a:spLocks noGrp="1"/>
          </p:cNvSpPr>
          <p:nvPr>
            <p:ph type="title"/>
          </p:nvPr>
        </p:nvSpPr>
        <p:spPr>
          <a:xfrm>
            <a:off x="838200" y="365125"/>
            <a:ext cx="10515600" cy="808767"/>
          </a:xfrm>
        </p:spPr>
        <p:txBody>
          <a:bodyPr anchor="t"/>
          <a:lstStyle/>
          <a:p>
            <a:pPr algn="l"/>
            <a:r>
              <a:rPr lang="en-US" b="1" dirty="0">
                <a:solidFill>
                  <a:schemeClr val="accent6"/>
                </a:solidFill>
                <a:latin typeface="Calibri" panose="020F0502020204030204" pitchFamily="34" charset="0"/>
                <a:cs typeface="Calibri" panose="020F0502020204030204" pitchFamily="34" charset="0"/>
              </a:rPr>
              <a:t>What we still don’t know</a:t>
            </a:r>
          </a:p>
        </p:txBody>
      </p:sp>
      <p:sp>
        <p:nvSpPr>
          <p:cNvPr id="4" name="Content Placeholder 2">
            <a:extLst>
              <a:ext uri="{FF2B5EF4-FFF2-40B4-BE49-F238E27FC236}">
                <a16:creationId xmlns:a16="http://schemas.microsoft.com/office/drawing/2014/main" id="{7AE6963A-5555-3A71-D1FD-AA7991D81555}"/>
              </a:ext>
            </a:extLst>
          </p:cNvPr>
          <p:cNvSpPr txBox="1">
            <a:spLocks/>
          </p:cNvSpPr>
          <p:nvPr/>
        </p:nvSpPr>
        <p:spPr>
          <a:xfrm>
            <a:off x="838200" y="1606378"/>
            <a:ext cx="10515600" cy="5090984"/>
          </a:xfrm>
          <a:prstGeom prst="rect">
            <a:avLst/>
          </a:prstGeom>
        </p:spPr>
        <p:txBody>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Calibri" panose="020F0502020204030204" pitchFamily="34" charset="0"/>
                <a:cs typeface="Calibri" panose="020F0502020204030204" pitchFamily="34" charset="0"/>
              </a:rPr>
              <a:t>What specific benefits do consumers perceive from the consumption of cool brands?</a:t>
            </a:r>
          </a:p>
          <a:p>
            <a:r>
              <a:rPr lang="en-US" dirty="0">
                <a:latin typeface="Calibri" panose="020F0502020204030204" pitchFamily="34" charset="0"/>
                <a:cs typeface="Calibri" panose="020F0502020204030204" pitchFamily="34" charset="0"/>
              </a:rPr>
              <a:t>What value is derived from the consumption of cool brands? </a:t>
            </a:r>
          </a:p>
          <a:p>
            <a:r>
              <a:rPr lang="en-US" dirty="0">
                <a:latin typeface="Calibri" panose="020F0502020204030204" pitchFamily="34" charset="0"/>
                <a:cs typeface="Calibri" panose="020F0502020204030204" pitchFamily="34" charset="0"/>
              </a:rPr>
              <a:t>How are these related to brand gratitude? </a:t>
            </a:r>
          </a:p>
          <a:p>
            <a:r>
              <a:rPr lang="en-US" dirty="0">
                <a:latin typeface="Calibri" panose="020F0502020204030204" pitchFamily="34" charset="0"/>
                <a:cs typeface="Calibri" panose="020F0502020204030204" pitchFamily="34" charset="0"/>
              </a:rPr>
              <a:t>What are the underlying psychological mechanisms responsible for creating gratitude for cool brands?</a:t>
            </a:r>
          </a:p>
          <a:p>
            <a:r>
              <a:rPr lang="en-US" dirty="0">
                <a:latin typeface="Calibri" panose="020F0502020204030204" pitchFamily="34" charset="0"/>
                <a:cs typeface="Calibri" panose="020F0502020204030204" pitchFamily="34" charset="0"/>
              </a:rPr>
              <a:t>What outcomes are strongest for gratitude and under what conditions can managers leverage cool brand gratitude to increase that behavior?</a:t>
            </a:r>
          </a:p>
        </p:txBody>
      </p:sp>
    </p:spTree>
    <p:extLst>
      <p:ext uri="{BB962C8B-B14F-4D97-AF65-F5344CB8AC3E}">
        <p14:creationId xmlns:p14="http://schemas.microsoft.com/office/powerpoint/2010/main" val="2767688850"/>
      </p:ext>
    </p:extLst>
  </p:cSld>
  <p:clrMapOvr>
    <a:masterClrMapping/>
  </p:clrMapOvr>
</p:sld>
</file>

<file path=ppt/theme/theme1.xml><?xml version="1.0" encoding="utf-8"?>
<a:theme xmlns:a="http://schemas.openxmlformats.org/drawingml/2006/main" name="BrushVTI">
  <a:themeElements>
    <a:clrScheme name="AnalogousFromLightSeedLeftStep">
      <a:dk1>
        <a:srgbClr val="000000"/>
      </a:dk1>
      <a:lt1>
        <a:srgbClr val="FFFFFF"/>
      </a:lt1>
      <a:dk2>
        <a:srgbClr val="312441"/>
      </a:dk2>
      <a:lt2>
        <a:srgbClr val="E2E8E6"/>
      </a:lt2>
      <a:accent1>
        <a:srgbClr val="EE6E96"/>
      </a:accent1>
      <a:accent2>
        <a:srgbClr val="EB4EC0"/>
      </a:accent2>
      <a:accent3>
        <a:srgbClr val="DC6EEE"/>
      </a:accent3>
      <a:accent4>
        <a:srgbClr val="924EEB"/>
      </a:accent4>
      <a:accent5>
        <a:srgbClr val="716EEE"/>
      </a:accent5>
      <a:accent6>
        <a:srgbClr val="4E8CEB"/>
      </a:accent6>
      <a:hlink>
        <a:srgbClr val="568F7D"/>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4467</TotalTime>
  <Words>733</Words>
  <Application>Microsoft Macintosh PowerPoint</Application>
  <PresentationFormat>Widescreen</PresentationFormat>
  <Paragraphs>61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Century Gothic</vt:lpstr>
      <vt:lpstr>BrushVTI</vt:lpstr>
      <vt:lpstr>THANK YOU FOR BEING COOL  An exploration of gratitude toward cool brands</vt:lpstr>
      <vt:lpstr>What do we mean by cool? By gratitude?</vt:lpstr>
      <vt:lpstr>What we know</vt:lpstr>
      <vt:lpstr>PowerPoint Presentation</vt:lpstr>
      <vt:lpstr>Methodology</vt:lpstr>
      <vt:lpstr>What we know now</vt:lpstr>
      <vt:lpstr>What we still don’t know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melanie koskie</dc:creator>
  <cp:lastModifiedBy>melanie koskie</cp:lastModifiedBy>
  <cp:revision>7</cp:revision>
  <cp:lastPrinted>2022-10-11T22:15:34Z</cp:lastPrinted>
  <dcterms:created xsi:type="dcterms:W3CDTF">2022-09-30T15:15:14Z</dcterms:created>
  <dcterms:modified xsi:type="dcterms:W3CDTF">2022-10-12T13:52:18Z</dcterms:modified>
</cp:coreProperties>
</file>